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0" r:id="rId20"/>
    <p:sldId id="274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DDA6-722E-4FC1-852E-AE6ACF44DBA4}" type="datetimeFigureOut">
              <a:rPr lang="ar-EG" smtClean="0"/>
              <a:pPr/>
              <a:t>22/11/1433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04CB-D4E9-489A-8872-1846EAD91213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Adrenal Cortical Hormones</a:t>
            </a:r>
            <a:endParaRPr lang="ar-EG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ENDO 412</a:t>
            </a:r>
            <a:endParaRPr lang="ar-EG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rtl="0"/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Adrenal  </a:t>
            </a:r>
            <a:r>
              <a:rPr lang="en-US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Hpercortisolism</a:t>
            </a:r>
          </a:p>
          <a:p>
            <a:pPr algn="l" rtl="0">
              <a:buNone/>
            </a:pPr>
            <a:endParaRPr lang="en-US" sz="1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</a:t>
            </a:r>
            <a:r>
              <a:rPr lang="en-US" sz="20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Endogenous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i.e.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 secretion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of CRH, ACTH or glucocorticoids  (cortisol)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Or:   </a:t>
            </a:r>
            <a:r>
              <a:rPr lang="en-US" sz="20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Exogenous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intake of cortisol (or ACTH)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(in all these cases, </a:t>
            </a:r>
            <a:r>
              <a:rPr lang="en-US" sz="20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blood cortisol is elevated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</a:t>
            </a:r>
          </a:p>
          <a:p>
            <a:pPr algn="l" rtl="0"/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/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Cushing`s Syndrome</a:t>
            </a:r>
          </a:p>
          <a:p>
            <a:pPr algn="l" rtl="0">
              <a:buNone/>
            </a:pPr>
            <a:endParaRPr lang="en-US" sz="1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describes a group of signs &amp; symptoms resulting from excess </a:t>
            </a:r>
            <a:r>
              <a:rPr lang="en-US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glucocorticoids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</a:t>
            </a:r>
            <a:r>
              <a:rPr lang="en-US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 production or prolonged exogenous steroid use.</a:t>
            </a:r>
            <a:endParaRPr lang="ar-EG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Causes of adrenal </a:t>
            </a:r>
            <a:r>
              <a:rPr lang="en-US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(Cushing`s syndrome)</a:t>
            </a:r>
            <a:endParaRPr lang="ar-EG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sz="1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endParaRPr lang="en-US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ACTH dependent</a:t>
            </a:r>
          </a:p>
          <a:p>
            <a:pPr algn="l" rtl="0">
              <a:buNone/>
            </a:pP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smtClean="0">
                <a:latin typeface="Cambria" pitchFamily="18" charset="0"/>
              </a:rPr>
              <a:t>      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ACTH secreting pituitary adenoma , 68%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2- Ectopic ACTH or ectopic CRH, 15% (usually malignant)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3- ACTH therapy (Iatrogenic Cushing`s Syndrome)</a:t>
            </a:r>
          </a:p>
          <a:p>
            <a:pPr algn="l" rtl="0">
              <a:buNone/>
            </a:pPr>
            <a:endParaRPr lang="en-US" sz="2400" dirty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2- ACTH independent</a:t>
            </a:r>
          </a:p>
          <a:p>
            <a:pPr algn="l" rtl="0">
              <a:buNone/>
            </a:pP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smtClean="0">
                <a:latin typeface="Cambria" pitchFamily="18" charset="0"/>
              </a:rPr>
              <a:t>       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Adrenal adenoma, 17%  (ACTH is suppressed)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2- Glucocorticoids therapy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</a:t>
            </a:r>
            <a:endParaRPr lang="ar-EG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Biochemical &amp;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linical concepts </a:t>
            </a:r>
            <a:b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of Cushing`s syndrome</a:t>
            </a:r>
            <a:endParaRPr lang="ar-EG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857364"/>
          <a:ext cx="8229600" cy="4424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i="1" dirty="0" smtClean="0">
                          <a:latin typeface="Cambria" pitchFamily="18" charset="0"/>
                        </a:rPr>
                        <a:t>Clinical Effects</a:t>
                      </a:r>
                      <a:endParaRPr lang="ar-EG" sz="2000" i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i="1" dirty="0" smtClean="0">
                          <a:latin typeface="Cambria" pitchFamily="18" charset="0"/>
                        </a:rPr>
                        <a:t>Biochemical Changes</a:t>
                      </a:r>
                      <a:endParaRPr lang="ar-EG" sz="2000" i="1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Hyperglycemia  (may be DM)</a:t>
                      </a:r>
                    </a:p>
                    <a:p>
                      <a:pPr algn="l" rtl="1"/>
                      <a:endParaRPr lang="ar-EG" sz="14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Increased </a:t>
                      </a:r>
                      <a:r>
                        <a:rPr lang="en-US" sz="14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gluconeogenesis</a:t>
                      </a:r>
                      <a:endParaRPr lang="ar-EG" sz="14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Truncal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 obesity  (Buffalo hump)</a:t>
                      </a:r>
                      <a:endParaRPr lang="ar-EG" sz="14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Disturbed</a:t>
                      </a:r>
                      <a:r>
                        <a:rPr lang="en-US" sz="14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fat metabolism with redistribution</a:t>
                      </a:r>
                    </a:p>
                    <a:p>
                      <a:pPr algn="l" rtl="1"/>
                      <a:r>
                        <a:rPr lang="en-US" sz="14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</a:t>
                      </a:r>
                      <a:endParaRPr lang="ar-EG" sz="14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Thinning of skin</a:t>
                      </a:r>
                    </a:p>
                    <a:p>
                      <a:pPr algn="l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Wasting of muscles</a:t>
                      </a:r>
                    </a:p>
                    <a:p>
                      <a:pPr algn="l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Osteoporosis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 of bones</a:t>
                      </a:r>
                    </a:p>
                    <a:p>
                      <a:pPr algn="l" rtl="1"/>
                      <a:endParaRPr lang="ar-EG" sz="14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Severe catabolic effects on proteins</a:t>
                      </a:r>
                      <a:endParaRPr lang="ar-EG" sz="14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Poor wound healing</a:t>
                      </a:r>
                    </a:p>
                    <a:p>
                      <a:pPr algn="l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Reduced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 resistance to infection (low immunity)</a:t>
                      </a:r>
                    </a:p>
                    <a:p>
                      <a:pPr algn="l" rtl="1"/>
                      <a:endParaRPr lang="ar-EG" sz="1400" b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Suppressed</a:t>
                      </a:r>
                      <a:r>
                        <a:rPr lang="en-US" sz="1400" b="1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 immune  response</a:t>
                      </a:r>
                      <a:endParaRPr lang="ar-EG" sz="14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err="1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Hpernatremia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 (increased Na+ in blood)</a:t>
                      </a:r>
                    </a:p>
                    <a:p>
                      <a:pPr algn="l" rtl="1"/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Hypokalemia (decreased K+ in blood)</a:t>
                      </a:r>
                    </a:p>
                    <a:p>
                      <a:pPr algn="l" rtl="1"/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Alkalosis</a:t>
                      </a:r>
                    </a:p>
                    <a:p>
                      <a:pPr algn="l" rtl="1"/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Hypertension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Cambria" pitchFamily="18" charset="0"/>
                        </a:rPr>
                        <a:t>Mineralocorticoid effects of cortisol</a:t>
                      </a:r>
                      <a:endParaRPr lang="ar-EG" sz="1400" b="1" dirty="0">
                        <a:solidFill>
                          <a:srgbClr val="00206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endParaRPr lang="en-US" sz="2000" dirty="0" smtClean="0">
              <a:latin typeface="Cambria" pitchFamily="18" charset="0"/>
            </a:endParaRPr>
          </a:p>
          <a:p>
            <a:pPr algn="l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Stage I: Diagnosis of Cushing`s syndrome</a:t>
            </a:r>
          </a:p>
          <a:p>
            <a:pPr algn="l">
              <a:buNone/>
            </a:pP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Suspected cases by clinical examination are checked in Clinical Chemistry Laboratory</a:t>
            </a:r>
          </a:p>
          <a:p>
            <a:pPr algn="l">
              <a:buNone/>
            </a:pP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for Cushing`s syndrome.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</a:t>
            </a:r>
            <a:r>
              <a:rPr lang="en-US" sz="20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Screening tests</a:t>
            </a:r>
          </a:p>
          <a:p>
            <a:pPr algn="l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1- Cortisol excess </a:t>
            </a:r>
          </a:p>
          <a:p>
            <a:pPr algn="l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2- Loss of diurnal rhythm determination</a:t>
            </a:r>
          </a:p>
          <a:p>
            <a:pPr algn="l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3- Suppression resistance determination </a:t>
            </a:r>
          </a:p>
          <a:p>
            <a:pPr algn="l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If screening tests are positive, diagnosis is confirmed by </a:t>
            </a:r>
            <a:r>
              <a:rPr lang="en-US" sz="20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confirmatory tests</a:t>
            </a:r>
          </a:p>
          <a:p>
            <a:pPr algn="l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Insulin hyperglycemic test</a:t>
            </a:r>
          </a:p>
          <a:p>
            <a:pPr algn="l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Stage II: If Cushing`s syndrome is confirmed, tests for determining the cause of Cushing`s syndrome (ACTH dependent or ACTH independent):</a:t>
            </a:r>
          </a:p>
          <a:p>
            <a:pPr algn="l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1- Plasma ACTH</a:t>
            </a:r>
          </a:p>
          <a:p>
            <a:pPr algn="l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2- CRH stimulation test (CRH-stimulated BIPSS &amp; peripheral </a:t>
            </a:r>
            <a:r>
              <a:rPr lang="en-US" sz="2000" smtClean="0">
                <a:solidFill>
                  <a:srgbClr val="002060"/>
                </a:solidFill>
                <a:latin typeface="Cambria" pitchFamily="18" charset="0"/>
              </a:rPr>
              <a:t>veins sampling) 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40000" lnSpcReduction="20000"/>
          </a:bodyPr>
          <a:lstStyle/>
          <a:p>
            <a:pPr algn="ctr" rtl="0">
              <a:buNone/>
            </a:pPr>
            <a:r>
              <a:rPr lang="en-US" dirty="0" smtClean="0"/>
              <a:t>Clinical manifestations (symptoms &amp; signs)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                                                                     Screening test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                                                                     Positive Result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/>
          </a:p>
          <a:p>
            <a:pPr algn="ctr" rtl="0">
              <a:buNone/>
            </a:pPr>
            <a:r>
              <a:rPr lang="en-US" dirty="0" smtClean="0"/>
              <a:t>Confirmatory tests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/>
          </a:p>
          <a:p>
            <a:pPr algn="ctr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Positive result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Plasma ACTH                  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</a:t>
            </a:r>
          </a:p>
          <a:p>
            <a:pPr algn="ctr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              Positive                                                                                                       Negative</a:t>
            </a: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 smtClean="0"/>
              <a:t>                         ACTH dependent                                                                                        ACTH independent</a:t>
            </a:r>
          </a:p>
          <a:p>
            <a:pPr algn="ctr" rtl="0">
              <a:buNone/>
            </a:pPr>
            <a:endParaRPr lang="en-US" dirty="0"/>
          </a:p>
          <a:p>
            <a:pPr algn="ctr" rtl="0">
              <a:buNone/>
            </a:pPr>
            <a:endParaRPr lang="ar-EG" dirty="0"/>
          </a:p>
        </p:txBody>
      </p:sp>
      <p:sp>
        <p:nvSpPr>
          <p:cNvPr id="4" name="Down Arrow 3"/>
          <p:cNvSpPr/>
          <p:nvPr/>
        </p:nvSpPr>
        <p:spPr>
          <a:xfrm>
            <a:off x="4214810" y="1928802"/>
            <a:ext cx="357190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5" name="Down Arrow 4"/>
          <p:cNvSpPr/>
          <p:nvPr/>
        </p:nvSpPr>
        <p:spPr>
          <a:xfrm>
            <a:off x="4214810" y="2428868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6" name="Down Arrow 5"/>
          <p:cNvSpPr/>
          <p:nvPr/>
        </p:nvSpPr>
        <p:spPr>
          <a:xfrm>
            <a:off x="4214810" y="3071810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7" name="Down Arrow 6"/>
          <p:cNvSpPr/>
          <p:nvPr/>
        </p:nvSpPr>
        <p:spPr>
          <a:xfrm>
            <a:off x="4214810" y="3857628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8" name="Down Arrow 7"/>
          <p:cNvSpPr/>
          <p:nvPr/>
        </p:nvSpPr>
        <p:spPr>
          <a:xfrm>
            <a:off x="4214810" y="4643446"/>
            <a:ext cx="357190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9" name="Down Arrow 8"/>
          <p:cNvSpPr/>
          <p:nvPr/>
        </p:nvSpPr>
        <p:spPr>
          <a:xfrm rot="17647275">
            <a:off x="5589158" y="4911268"/>
            <a:ext cx="317104" cy="924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0" name="Down Arrow 9"/>
          <p:cNvSpPr/>
          <p:nvPr/>
        </p:nvSpPr>
        <p:spPr>
          <a:xfrm rot="4071821">
            <a:off x="2870712" y="4870914"/>
            <a:ext cx="321971" cy="10027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72072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ctr" rtl="0">
              <a:buNone/>
            </a:pP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Screening test-1</a:t>
            </a:r>
          </a:p>
          <a:p>
            <a:pPr algn="ctr" rtl="0">
              <a:buNone/>
            </a:pP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 excess</a:t>
            </a:r>
          </a:p>
          <a:p>
            <a:pPr algn="l" rtl="0">
              <a:buNone/>
            </a:pPr>
            <a:endParaRPr lang="en-US" sz="9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By: </a:t>
            </a:r>
            <a:r>
              <a:rPr lang="en-US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Urine free </a:t>
            </a:r>
            <a:r>
              <a:rPr lang="en-US" sz="2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(and/or </a:t>
            </a:r>
            <a:r>
              <a:rPr lang="en-US" sz="2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metaboites</a:t>
            </a:r>
            <a:r>
              <a:rPr lang="en-US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 Measurement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Free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(&amp; metabolites) is excreted in urine if blood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exceeds capacity of its carrier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protein.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Urine free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(or metabolites) is a sensitive indicator of endogenous cortisolism.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Advantage of  urine free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: It reflects free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level during the period of urine collection.</a:t>
            </a:r>
          </a:p>
          <a:p>
            <a:pPr algn="l" rtl="0">
              <a:buNone/>
            </a:pPr>
            <a:endParaRPr lang="en-US" sz="1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17-hydroxycorticosteroid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(metabolite of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), is preferred as it is not affected by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urine volume. (Other metabolites are secreted in higher amounts with increase urine volume).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Urine collection peri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od: 24 hours (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from 10 PM till 8 AM)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NB: </a:t>
            </a:r>
            <a:r>
              <a:rPr lang="en-US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Random plasma </a:t>
            </a:r>
            <a:r>
              <a:rPr lang="en-US" sz="16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measurement is of little value in diagnosis of Cushing`s syndrome as levels of normal people vary widely during the day &amp; may overlap with levels found in patients of Cushing`s syndrome.</a:t>
            </a:r>
          </a:p>
          <a:p>
            <a:pPr algn="l" rtl="0">
              <a:buNone/>
            </a:pPr>
            <a:endParaRPr lang="ar-EG" sz="18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ctr" rtl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Screening tests-2</a:t>
            </a:r>
          </a:p>
          <a:p>
            <a:pPr algn="ctr" rtl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By: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Loss of diurnal rhythm determination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Principle of the test:</a:t>
            </a:r>
          </a:p>
          <a:p>
            <a:pPr algn="l" rtl="0">
              <a:buNone/>
            </a:pP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Normally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,  blood cortisol is at its highest levels between </a:t>
            </a:r>
            <a:r>
              <a:rPr lang="en-US" sz="1800" u="sng" dirty="0" smtClean="0">
                <a:solidFill>
                  <a:srgbClr val="002060"/>
                </a:solidFill>
                <a:latin typeface="Cambria" pitchFamily="18" charset="0"/>
              </a:rPr>
              <a:t>6 - 8 AM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              &amp; at its lowest levels between </a:t>
            </a:r>
            <a:r>
              <a:rPr lang="en-US" sz="1800" u="sng" dirty="0" smtClean="0">
                <a:solidFill>
                  <a:srgbClr val="002060"/>
                </a:solidFill>
                <a:latin typeface="Cambria" pitchFamily="18" charset="0"/>
              </a:rPr>
              <a:t>10 PM – 12 AM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(midnight).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This variation is </a:t>
            </a:r>
            <a:r>
              <a:rPr lang="en-US" sz="18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lost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in Cushing`s syndrome (i.e. increased all over the day)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002060"/>
                </a:solidFill>
                <a:latin typeface="Cambria" pitchFamily="18" charset="0"/>
              </a:rPr>
              <a:t>L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oss can be determined by measuring plasma cortisol 11 PM – 12  AM (midnight).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i="1" dirty="0" smtClean="0">
                <a:solidFill>
                  <a:srgbClr val="002060"/>
                </a:solidFill>
                <a:latin typeface="Cambria" pitchFamily="18" charset="0"/>
              </a:rPr>
              <a:t>This test is </a:t>
            </a:r>
            <a:r>
              <a:rPr lang="en-US" sz="18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more sensitive </a:t>
            </a:r>
            <a:r>
              <a:rPr lang="en-US" sz="1800" i="1" dirty="0" smtClean="0">
                <a:solidFill>
                  <a:srgbClr val="002060"/>
                </a:solidFill>
                <a:latin typeface="Cambria" pitchFamily="18" charset="0"/>
              </a:rPr>
              <a:t>than urine </a:t>
            </a:r>
            <a:r>
              <a:rPr lang="en-US" sz="1800" i="1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800" i="1" dirty="0" smtClean="0">
                <a:solidFill>
                  <a:srgbClr val="002060"/>
                </a:solidFill>
                <a:latin typeface="Cambria" pitchFamily="18" charset="0"/>
              </a:rPr>
              <a:t> in diagnosing Cushing` syndrome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  by: 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Saliva </a:t>
            </a:r>
            <a:r>
              <a:rPr lang="en-US" sz="24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" pitchFamily="2" charset="2"/>
              </a:rPr>
              <a:t> (instead of plasma </a:t>
            </a:r>
            <a:r>
              <a:rPr lang="en-US" sz="24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" pitchFamily="2" charset="2"/>
              </a:rPr>
              <a:t>cortisol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" pitchFamily="2" charset="2"/>
              </a:rPr>
              <a:t>)</a:t>
            </a:r>
          </a:p>
          <a:p>
            <a:pPr algn="ctr" rtl="0">
              <a:buNone/>
            </a:pPr>
            <a:endParaRPr lang="en-US" sz="1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sym typeface="Wingdings" pitchFamily="2" charset="2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  <a:sym typeface="Wingdings" pitchFamily="2" charset="2"/>
              </a:rPr>
              <a:t>- Cortisol is stable at room temperature in saliva (easy storing of samples)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  <a:sym typeface="Wingdings" pitchFamily="2" charset="2"/>
              </a:rPr>
              <a:t>- Non-invasive (no sampling by puncture etc…)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  <a:sym typeface="Wingdings" pitchFamily="2" charset="2"/>
              </a:rPr>
              <a:t>- Patient can collect the samples by himself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  <a:sym typeface="Wingdings" pitchFamily="2" charset="2"/>
              </a:rPr>
              <a:t>- Many samples can be collected over a defined period.</a:t>
            </a:r>
          </a:p>
          <a:p>
            <a:pPr algn="l" rtl="0">
              <a:buNone/>
            </a:pPr>
            <a:r>
              <a:rPr lang="en-US" sz="18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" pitchFamily="2" charset="2"/>
              </a:rPr>
              <a:t>BUT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  <a:sym typeface="Wingdings" pitchFamily="2" charset="2"/>
              </a:rPr>
              <a:t>: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" pitchFamily="2" charset="2"/>
              </a:rPr>
              <a:t>less sensitive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  <a:sym typeface="Wingdings" pitchFamily="2" charset="2"/>
              </a:rPr>
              <a:t>than urine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  <a:sym typeface="Wingdings" pitchFamily="2" charset="2"/>
              </a:rPr>
              <a:t>cortisol</a:t>
            </a: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82919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algn="ctr" rtl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Screening tests-3</a:t>
            </a:r>
          </a:p>
          <a:p>
            <a:pPr algn="ctr" rtl="0">
              <a:buNone/>
            </a:pPr>
            <a:r>
              <a:rPr 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Loss of normal </a:t>
            </a:r>
            <a:r>
              <a:rPr lang="en-US" sz="20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suppression by </a:t>
            </a:r>
            <a:r>
              <a:rPr lang="en-US" sz="20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dexamethazone</a:t>
            </a:r>
            <a:endParaRPr lang="en-US" sz="20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By: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Overnight </a:t>
            </a:r>
            <a:r>
              <a:rPr 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dexamethazone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suppression test</a:t>
            </a:r>
          </a:p>
          <a:p>
            <a:pPr algn="l" rtl="0">
              <a:buNone/>
            </a:pPr>
            <a:endParaRPr lang="en-US" sz="1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Principle of the test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Dexamethasone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act as an exogenous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substitute that suppresses endogenous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secretion if adrenal cortex is normal (through suppressing ACTH if ant. pit. is normal)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Procedure</a:t>
            </a:r>
          </a:p>
          <a:p>
            <a:pPr algn="l" rtl="0">
              <a:buNone/>
            </a:pPr>
            <a:r>
              <a:rPr lang="en-US" sz="16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Dexamethazone</a:t>
            </a:r>
            <a:r>
              <a:rPr lang="en-US" sz="1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1 mg 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is given at 11 PM (should suppress early morning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high secretion).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Then, 8-9 AM: serum free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is measured. 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Results</a:t>
            </a:r>
            <a:r>
              <a:rPr lang="en-US" sz="1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normal individuals 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: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is less than 3.6 </a:t>
            </a:r>
            <a:r>
              <a:rPr lang="en-US" sz="1600" dirty="0" smtClean="0">
                <a:solidFill>
                  <a:srgbClr val="002060"/>
                </a:solidFill>
                <a:latin typeface="Symbol" pitchFamily="18" charset="2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g/dl (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is normally suppressed by 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dexameth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.)                                              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Cushing`s syndrome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: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level in blood is higher than 3.6 </a:t>
            </a:r>
            <a:r>
              <a:rPr lang="en-US" sz="1600" dirty="0" smtClean="0">
                <a:solidFill>
                  <a:srgbClr val="002060"/>
                </a:solidFill>
                <a:latin typeface="Symbol" pitchFamily="18" charset="2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g/dl. (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secretion is not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suppressed by </a:t>
            </a:r>
            <a:r>
              <a:rPr lang="en-US" sz="1600" dirty="0" err="1" smtClean="0">
                <a:solidFill>
                  <a:srgbClr val="002060"/>
                </a:solidFill>
                <a:latin typeface="Cambria" pitchFamily="18" charset="0"/>
              </a:rPr>
              <a:t>dexamethazone</a:t>
            </a:r>
            <a:r>
              <a:rPr lang="en-US" sz="1600" dirty="0" smtClean="0">
                <a:solidFill>
                  <a:srgbClr val="002060"/>
                </a:solidFill>
                <a:latin typeface="Cambria" pitchFamily="18" charset="0"/>
              </a:rPr>
              <a:t> in these cases).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NB: </a:t>
            </a:r>
            <a:r>
              <a:rPr lang="en-US" sz="1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Dexamethazone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levels in blood is measured (for checking compliance of the patient).</a:t>
            </a:r>
          </a:p>
          <a:p>
            <a:pPr algn="l" rtl="0">
              <a:buNone/>
            </a:pPr>
            <a:endParaRPr lang="en-US" sz="1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endParaRPr lang="ar-EG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Interpretation of Screening Tests</a:t>
            </a:r>
          </a:p>
          <a:p>
            <a:pPr algn="ctr" rtl="0">
              <a:buNone/>
            </a:pPr>
            <a:endParaRPr lang="en-US" sz="1800" dirty="0" smtClean="0"/>
          </a:p>
          <a:p>
            <a:pPr algn="ctr" rtl="0"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Positive results for screening test 1, 2 &amp; 3</a:t>
            </a:r>
          </a:p>
          <a:p>
            <a:pPr algn="ctr" rtl="0">
              <a:buNone/>
            </a:pPr>
            <a:endParaRPr lang="en-US" sz="1800" dirty="0" smtClean="0"/>
          </a:p>
          <a:p>
            <a:pPr algn="ctr" rtl="0">
              <a:buNone/>
            </a:pPr>
            <a:endParaRPr lang="en-US" sz="1800" dirty="0" smtClean="0"/>
          </a:p>
          <a:p>
            <a:pPr algn="ctr" rtl="0">
              <a:buNone/>
            </a:pPr>
            <a:endParaRPr lang="en-US" sz="1800" dirty="0" smtClean="0"/>
          </a:p>
          <a:p>
            <a:pPr algn="ctr" rtl="0">
              <a:buNone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Cushing`s syndrome                   </a:t>
            </a:r>
            <a:r>
              <a:rPr lang="en-US" sz="1800" dirty="0" smtClean="0">
                <a:solidFill>
                  <a:srgbClr val="FF0000"/>
                </a:solidFill>
              </a:rPr>
              <a:t>or                 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Pseudo-Cushing`s syndrome</a:t>
            </a:r>
          </a:p>
          <a:p>
            <a:pPr algn="ctr" rtl="0">
              <a:buNone/>
            </a:pPr>
            <a:endParaRPr lang="en-US" sz="1800" dirty="0" smtClean="0"/>
          </a:p>
          <a:p>
            <a:pPr algn="ctr" rtl="0">
              <a:buNone/>
            </a:pPr>
            <a:r>
              <a:rPr lang="en-US" sz="1800" dirty="0" smtClean="0"/>
              <a:t>                                                            </a:t>
            </a:r>
            <a:r>
              <a:rPr lang="en-US" sz="1800" dirty="0" smtClean="0">
                <a:solidFill>
                  <a:srgbClr val="FF0000"/>
                </a:solidFill>
              </a:rPr>
              <a:t>Depression</a:t>
            </a:r>
          </a:p>
          <a:p>
            <a:pPr algn="ctr" rtl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                        Extremely anxious patients</a:t>
            </a:r>
          </a:p>
          <a:p>
            <a:pPr algn="ctr" rtl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Severe illness</a:t>
            </a:r>
          </a:p>
          <a:p>
            <a:pPr algn="ctr" rtl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Alcoholism</a:t>
            </a:r>
          </a:p>
          <a:p>
            <a:pPr algn="ctr" rtl="0">
              <a:buNone/>
            </a:pP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en-US" sz="18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confirmatory tests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be performed to rule out pseudo-Cushing`s syndrome</a:t>
            </a:r>
          </a:p>
          <a:p>
            <a:pPr algn="ctr" rtl="0">
              <a:buNone/>
            </a:pPr>
            <a:endParaRPr lang="ar-EG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2571736" y="2643182"/>
            <a:ext cx="185738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429124" y="2643182"/>
            <a:ext cx="171451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sz="5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Confirmatory Test</a:t>
            </a:r>
          </a:p>
          <a:p>
            <a:pPr algn="ctr">
              <a:buNone/>
            </a:pPr>
            <a:r>
              <a:rPr lang="en-US" sz="5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Insulin hypoglycemic test</a:t>
            </a:r>
          </a:p>
          <a:p>
            <a:pPr algn="l">
              <a:buNone/>
            </a:pPr>
            <a:r>
              <a:rPr lang="en-US" sz="3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Principle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Hypoglycemia induces CRH that induces ACTH that induces </a:t>
            </a:r>
            <a:r>
              <a:rPr lang="en-US" sz="34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 secretion. i.e. normal HPA axis)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Cushing`s syndrome 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(for any cause), no response to hypoglycemia &amp; accordingly no effect on CRH, ACTH or </a:t>
            </a:r>
            <a:r>
              <a:rPr lang="en-US" sz="34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ar-EG" sz="34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>
              <a:buNone/>
            </a:pPr>
            <a:r>
              <a:rPr lang="en-US" sz="3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Procedure (IN HOSPITAL UNDER RECAUSIONS)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Insulin IV (0.15 U/kg) will reduce blood glucose to 2.2 </a:t>
            </a:r>
            <a:r>
              <a:rPr lang="en-US" sz="3400" dirty="0" err="1" smtClean="0">
                <a:solidFill>
                  <a:srgbClr val="002060"/>
                </a:solidFill>
                <a:latin typeface="Cambria" pitchFamily="18" charset="0"/>
              </a:rPr>
              <a:t>mmol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/l or less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Normally, serum </a:t>
            </a:r>
            <a:r>
              <a:rPr lang="en-US" sz="34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 reaches its maximum 60-90 minutes after injection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Blood samples for </a:t>
            </a:r>
            <a:r>
              <a:rPr lang="en-US" sz="34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 is withdrawn before injection &amp; then 60 and 90 minutes after injection (together with blood glucose measurement)</a:t>
            </a:r>
          </a:p>
          <a:p>
            <a:pPr algn="l">
              <a:buNone/>
            </a:pPr>
            <a:endParaRPr lang="en-US" sz="34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>
              <a:buNone/>
            </a:pPr>
            <a:r>
              <a:rPr lang="en-US" sz="3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Results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Increase in blood </a:t>
            </a:r>
            <a:r>
              <a:rPr lang="en-US" sz="34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 in after-injection samples: </a:t>
            </a:r>
            <a:r>
              <a:rPr lang="en-US" sz="34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Negative</a:t>
            </a:r>
            <a:r>
              <a:rPr lang="en-US" sz="3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for Cushing`s syndrome.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No difference between before &amp; after samples: </a:t>
            </a:r>
            <a:r>
              <a:rPr lang="en-US" sz="34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Positive</a:t>
            </a: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 for Cushing`s </a:t>
            </a:r>
          </a:p>
          <a:p>
            <a:pPr algn="l">
              <a:buNone/>
            </a:pPr>
            <a:r>
              <a:rPr lang="en-US" sz="3400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                                       (defect in HPA axis ----verify??)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Objectives of the Lecture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19" y="1600200"/>
            <a:ext cx="8501123" cy="4972072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1-  Identifying the general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structure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of the adrenal cortex.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2-  Characterizing the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chemical nature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of the adrenal cortical hormones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3-  Identifying the hypothalamic-pituitary-adrenal</a:t>
            </a:r>
            <a:r>
              <a:rPr lang="en-US" sz="1800" u="sng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HPA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) axis. 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4-  Describing  in brief the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actions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of glucocorticoids &amp; mineralocorticoids.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5-  Identifying and describing the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regulation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of actions of  glucocorticoids &amp; mineralocorticoids.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6-  Listing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causes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of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adrenocortical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hyperfunction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(Cushing`s syndrome).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8-  Describing the 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biochemical &amp; clinical concepts of </a:t>
            </a:r>
            <a:r>
              <a:rPr lang="en-US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adrenocortical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9-  Identifying and describing 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for  detection of  suspected </a:t>
            </a:r>
            <a:r>
              <a:rPr lang="en-US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adrenocortical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10- Identifying the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causes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of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adrenocortical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hypofunction</a:t>
            </a: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11- Describing the 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biochemical &amp; clinical concepts of Addison`s disease.</a:t>
            </a:r>
          </a:p>
          <a:p>
            <a:pPr lvl="0"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12- Identifying and describing 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investigations of  suspected cases of Addison’s disease.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algn="ctr" rtl="0">
              <a:buNone/>
            </a:pPr>
            <a:r>
              <a:rPr lang="en-US" sz="3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Determining the Cause of Cushing`s Syndrome</a:t>
            </a:r>
          </a:p>
          <a:p>
            <a:pPr algn="l" rtl="0">
              <a:buNone/>
            </a:pPr>
            <a:endParaRPr lang="en-US" sz="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Once Cushing`s syndrome is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confirmed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, cause is to be decided </a:t>
            </a:r>
          </a:p>
          <a:p>
            <a:pPr algn="ctr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(i.e.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ACTH dependent or ACTH independent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algn="ctr" rtl="0">
              <a:buNone/>
            </a:pPr>
            <a:r>
              <a:rPr lang="en-US" sz="2000" i="1" dirty="0" smtClean="0">
                <a:solidFill>
                  <a:srgbClr val="FF0000"/>
                </a:solidFill>
                <a:latin typeface="Cambria" pitchFamily="18" charset="0"/>
              </a:rPr>
              <a:t>By:</a:t>
            </a:r>
          </a:p>
          <a:p>
            <a:pPr algn="ctr" rtl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Plasma ACTH </a:t>
            </a:r>
            <a:r>
              <a:rPr lang="en-US" sz="1800" dirty="0" smtClean="0">
                <a:solidFill>
                  <a:srgbClr val="FF0000"/>
                </a:solidFill>
                <a:latin typeface="Cambria" pitchFamily="18" charset="0"/>
              </a:rPr>
              <a:t>(At 8 AM &amp; 10 PM)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Undetectable                        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Normal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 Increased</a:t>
            </a:r>
          </a:p>
          <a:p>
            <a:pPr algn="l" rtl="0">
              <a:buNone/>
            </a:pPr>
            <a:endParaRPr lang="en-US" sz="2000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FF0000"/>
                </a:solidFill>
                <a:latin typeface="Cambria" pitchFamily="18" charset="0"/>
              </a:rPr>
              <a:t>                            </a:t>
            </a:r>
            <a:r>
              <a:rPr lang="en-US" sz="1800" dirty="0" smtClean="0">
                <a:solidFill>
                  <a:srgbClr val="FF0000"/>
                </a:solidFill>
                <a:latin typeface="Cambria" pitchFamily="18" charset="0"/>
              </a:rPr>
              <a:t>ACTH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</a:t>
            </a:r>
            <a:r>
              <a:rPr lang="en-US" sz="1800" dirty="0" smtClean="0">
                <a:solidFill>
                  <a:srgbClr val="FF0000"/>
                </a:solidFill>
                <a:latin typeface="Cambria" pitchFamily="18" charset="0"/>
              </a:rPr>
              <a:t>dependent                              ACTH dependent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FF0000"/>
                </a:solidFill>
                <a:latin typeface="Cambria" pitchFamily="18" charset="0"/>
              </a:rPr>
              <a:t>                         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Adrenal Cause                Pituitary cause               Ectopic  ACTH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                                  (e.g. Adrenal tumor)                                                  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FF0000"/>
                </a:solidFill>
                <a:latin typeface="Cambria" pitchFamily="18" charset="0"/>
              </a:rPr>
              <a:t>                                                                                                             </a:t>
            </a:r>
            <a:r>
              <a:rPr lang="en-US" sz="1400" dirty="0" smtClean="0">
                <a:solidFill>
                  <a:srgbClr val="FF0000"/>
                </a:solidFill>
                <a:latin typeface="Cambria" pitchFamily="18" charset="0"/>
              </a:rPr>
              <a:t>to differentiate :                         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FF0000"/>
                </a:solidFill>
                <a:latin typeface="Cambria" pitchFamily="18" charset="0"/>
              </a:rPr>
              <a:t>                                                                                                        </a:t>
            </a:r>
            <a:r>
              <a:rPr lang="en-US" sz="1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CRH stimulated BIPSS &amp; peripheral vein sampling </a:t>
            </a:r>
            <a:r>
              <a:rPr lang="en-US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en-US" sz="1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                                                         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BIPSS ACTH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/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peripheral ACTH 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&gt;  3  in </a:t>
            </a:r>
            <a:r>
              <a:rPr lang="en-US" sz="1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pituitary causes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                                                         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BIPSS ACTH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/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peripheral ACTH 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&lt;  2.5 in </a:t>
            </a:r>
            <a:r>
              <a:rPr lang="en-US" sz="1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ectopic causes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                                                               (BIPSS =   bilateral inferior </a:t>
            </a:r>
            <a:r>
              <a:rPr lang="en-US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petrosal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sampling)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Laboratory investigations of adrenal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hyperfunction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(Cushing`s syndrome)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429124" y="3500438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0800000" flipV="1">
            <a:off x="3643306" y="3500438"/>
            <a:ext cx="78581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own Arrow 50"/>
          <p:cNvSpPr/>
          <p:nvPr/>
        </p:nvSpPr>
        <p:spPr>
          <a:xfrm>
            <a:off x="5857884" y="3857628"/>
            <a:ext cx="285752" cy="21431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52" name="Down Arrow 51"/>
          <p:cNvSpPr/>
          <p:nvPr/>
        </p:nvSpPr>
        <p:spPr>
          <a:xfrm>
            <a:off x="2786050" y="3857628"/>
            <a:ext cx="285752" cy="21431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072198" y="435769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10800000" flipV="1">
            <a:off x="5786446" y="435769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Adrenal insufficiency</a:t>
            </a:r>
            <a:b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(Addison`s disease)</a:t>
            </a:r>
            <a:endParaRPr lang="ar-EG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9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Low </a:t>
            </a:r>
            <a:r>
              <a:rPr lang="en-US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result from:</a:t>
            </a:r>
          </a:p>
          <a:p>
            <a:pPr marL="0" indent="0" algn="l" rtl="0">
              <a:buNone/>
            </a:pPr>
            <a:endParaRPr lang="en-US" sz="1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1- </a:t>
            </a:r>
            <a:r>
              <a:rPr 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Primary adrenal problem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(destruction of 90% of adrenal cortex)</a:t>
            </a:r>
          </a:p>
          <a:p>
            <a:pPr marL="0" indent="0"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mainly caused by autoimmune destruction of adrenal cortex (more than </a:t>
            </a:r>
          </a:p>
          <a:p>
            <a:pPr marL="0" indent="0"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70% of cases of adrenal insufficiency)</a:t>
            </a:r>
          </a:p>
          <a:p>
            <a:pPr marL="0" indent="0"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Secondary to ACTH deficiency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(abnormal of HPA axis) </a:t>
            </a:r>
          </a:p>
          <a:p>
            <a:pPr marL="0" indent="0" algn="l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Main clinical manifestation:</a:t>
            </a:r>
          </a:p>
          <a:p>
            <a:pPr marL="0" indent="0" algn="l" rtl="0">
              <a:buNone/>
            </a:pPr>
            <a:endParaRPr lang="en-US" sz="1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1- Weakness, fatigue, anorexia, weight loss (failure to thrive)</a:t>
            </a:r>
          </a:p>
          <a:p>
            <a:pPr marL="0" indent="0"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2- Hyponatremia, hyperkalemia &amp; mild metabolic acidosis</a:t>
            </a:r>
            <a:endParaRPr lang="ar-EG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514116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                           Diagnosis</a:t>
            </a:r>
          </a:p>
          <a:p>
            <a:pPr marL="0" indent="0" algn="ctr" rtl="0">
              <a:buNone/>
            </a:pPr>
            <a:r>
              <a:rPr lang="en-US" sz="1600" b="1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Low Base-line Cortisol (at 8 AM)</a:t>
            </a:r>
          </a:p>
          <a:p>
            <a:pPr marL="0" indent="0" algn="ctr" rtl="0">
              <a:buNone/>
            </a:pPr>
            <a:endParaRPr lang="en-US" sz="1600" b="1" dirty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                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Cosyntropin Test</a:t>
            </a:r>
          </a:p>
          <a:p>
            <a:pPr marL="0" indent="0" algn="l" rtl="0">
              <a:buNone/>
            </a:pP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            (Cortisol Stimulation Test)</a:t>
            </a:r>
          </a:p>
          <a:p>
            <a:pPr marL="0" indent="0" algn="ctr" rtl="0">
              <a:buNone/>
            </a:pPr>
            <a:endParaRPr lang="en-US" sz="1600" b="1" dirty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</a:t>
            </a:r>
          </a:p>
          <a:p>
            <a:pPr marL="0" indent="0" algn="l" rtl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Normal response to stimulation                                         No response to stimulation</a:t>
            </a:r>
          </a:p>
          <a:p>
            <a:pPr marL="0" indent="0" algn="l" rtl="0">
              <a:buNone/>
            </a:pPr>
            <a:endParaRPr lang="en-US" sz="1600" b="1" dirty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endParaRPr lang="en-US" sz="16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Secondary  adrenal insufficiency ??                               Primary adrenal insufficiency ??</a:t>
            </a:r>
          </a:p>
          <a:p>
            <a:pPr marL="0" indent="0" algn="l" rtl="0">
              <a:buNone/>
            </a:pPr>
            <a:endParaRPr lang="en-US" sz="1600" b="1" dirty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LOW ACTH</a:t>
            </a: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                               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HIGH  ACTH</a:t>
            </a:r>
          </a:p>
          <a:p>
            <a:pPr marL="0" indent="0" algn="l" rtl="0">
              <a:buNone/>
            </a:pPr>
            <a:r>
              <a:rPr lang="en-US" sz="1600" b="1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         </a:t>
            </a:r>
          </a:p>
          <a:p>
            <a:pPr marL="0" indent="0" algn="l" rtl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SECONDARY ADRENAL INSUFFICIENCY                    </a:t>
            </a:r>
            <a:r>
              <a:rPr lang="en-US" sz="16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PRIMARY ADRENAL INSUFFICIENCY </a:t>
            </a:r>
          </a:p>
          <a:p>
            <a:pPr marL="0" indent="0" algn="l" rtl="0">
              <a:buNone/>
            </a:pPr>
            <a:r>
              <a:rPr lang="en-US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                                                                                </a:t>
            </a:r>
          </a:p>
          <a:p>
            <a:pPr marL="0" indent="0" algn="l" rtl="0">
              <a:buNone/>
            </a:pPr>
            <a:r>
              <a:rPr lang="en-US" sz="1600" b="1" dirty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en-US" sz="1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Adrenal insufficiency</a:t>
            </a:r>
            <a:b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(Addison`s disease)</a:t>
            </a:r>
            <a:endParaRPr lang="ar-EG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634189" y="4007265"/>
            <a:ext cx="288032" cy="43204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flipH="1">
            <a:off x="1714480" y="4071942"/>
            <a:ext cx="432048" cy="43204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1643042" y="4786322"/>
            <a:ext cx="576064" cy="21602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500826" y="4786322"/>
            <a:ext cx="432048" cy="21602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714480" y="5357826"/>
            <a:ext cx="432048" cy="21602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572264" y="5357826"/>
            <a:ext cx="432048" cy="21602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 rot="17893732">
            <a:off x="6047836" y="2354654"/>
            <a:ext cx="221767" cy="1584391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 rot="3550363">
            <a:off x="2637091" y="2354807"/>
            <a:ext cx="246725" cy="1531963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3929058" y="2214554"/>
            <a:ext cx="1071570" cy="214314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133839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0" indent="0"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endParaRPr lang="en-US" sz="3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Cosyntropin test:</a:t>
            </a:r>
          </a:p>
          <a:p>
            <a:pPr marL="0" indent="0" algn="l" rtl="0">
              <a:buNone/>
            </a:pPr>
            <a:endParaRPr lang="en-US" sz="2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Principle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marL="0" indent="0" algn="l" rtl="0">
              <a:buNone/>
            </a:pPr>
            <a:endParaRPr lang="en-US" sz="15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Cosyntropin is a synthetic stimulator of cortisol secretion by adrenal cortex. </a:t>
            </a:r>
          </a:p>
          <a:p>
            <a:pPr marL="0" indent="0" algn="l" rtl="0">
              <a:buNone/>
            </a:pPr>
            <a:r>
              <a:rPr lang="en-US" sz="2600" dirty="0" err="1" smtClean="0">
                <a:solidFill>
                  <a:srgbClr val="002060"/>
                </a:solidFill>
                <a:latin typeface="Cambria" pitchFamily="18" charset="0"/>
              </a:rPr>
              <a:t>Cosyntrpoin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 test checks the capacity of adrenal gland to increase of hormone production in response to stimulation by cosyntropin</a:t>
            </a:r>
          </a:p>
          <a:p>
            <a:pPr marL="0" indent="0" algn="l" rtl="0">
              <a:buNone/>
            </a:pPr>
            <a:endParaRPr lang="en-US" sz="2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Procedure:</a:t>
            </a:r>
          </a:p>
          <a:p>
            <a:pPr marL="0" indent="0" algn="l" rtl="0">
              <a:buNone/>
            </a:pPr>
            <a:endParaRPr lang="en-US" sz="2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1- Base-line cortisol is measured </a:t>
            </a:r>
          </a:p>
          <a:p>
            <a:pPr marL="0" indent="0" algn="l" rtl="0">
              <a:buNone/>
            </a:pP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2- Then, cosyntropin is IV or IM administered</a:t>
            </a:r>
          </a:p>
          <a:p>
            <a:pPr marL="0" indent="0" algn="l" rtl="0">
              <a:buNone/>
            </a:pP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3- Cortisol is measured 30 &amp; 60 minutes after </a:t>
            </a:r>
            <a:r>
              <a:rPr lang="en-US" sz="2600" dirty="0" err="1" smtClean="0">
                <a:solidFill>
                  <a:srgbClr val="002060"/>
                </a:solidFill>
                <a:latin typeface="Cambria" pitchFamily="18" charset="0"/>
              </a:rPr>
              <a:t>cosyntropin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administration.</a:t>
            </a:r>
            <a:endParaRPr lang="en-US" sz="2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endParaRPr lang="en-US" sz="2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Results:</a:t>
            </a:r>
          </a:p>
          <a:p>
            <a:pPr marL="0" indent="0" algn="l" rtl="0">
              <a:buNone/>
            </a:pPr>
            <a:endParaRPr lang="en-US" sz="2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Normally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, cortisol secretion is increased after stimulation of the adrenal gland by cosyntropin.</a:t>
            </a:r>
          </a:p>
          <a:p>
            <a:pPr marL="0" indent="0" algn="l" rtl="0">
              <a:buNone/>
            </a:pPr>
            <a:endParaRPr lang="en-US" sz="2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primary adrenal insufficiency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, cosyntropin fails to increase cortisol secretion by the adrenal cortex.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Adrenal insufficiency</a:t>
            </a:r>
            <a:b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(Addison`s disease)</a:t>
            </a:r>
            <a:endParaRPr lang="ar-EG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36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Structure of the adrenal cortex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/>
            <a:endParaRPr lang="en-US" sz="2000" dirty="0" smtClean="0"/>
          </a:p>
          <a:p>
            <a:pPr algn="l" rtl="0"/>
            <a:endParaRPr lang="en-US" sz="2000" dirty="0"/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i="1" dirty="0" smtClean="0">
                <a:solidFill>
                  <a:srgbClr val="002060"/>
                </a:solidFill>
                <a:latin typeface="Cambria" pitchFamily="18" charset="0"/>
              </a:rPr>
              <a:t>Outer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    </a:t>
            </a:r>
            <a:r>
              <a:rPr lang="en-US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Zona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Glomerulosa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(produces mineralocorticoids: </a:t>
            </a:r>
            <a:r>
              <a:rPr lang="en-US" sz="2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aldesterone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</a:t>
            </a:r>
          </a:p>
          <a:p>
            <a:pPr algn="l" rtl="0"/>
            <a:endParaRPr lang="en-US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/>
            <a:r>
              <a:rPr lang="en-US" sz="2000" i="1" dirty="0" smtClean="0">
                <a:solidFill>
                  <a:srgbClr val="002060"/>
                </a:solidFill>
                <a:latin typeface="Cambria" pitchFamily="18" charset="0"/>
              </a:rPr>
              <a:t>Middle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 </a:t>
            </a:r>
            <a:r>
              <a:rPr lang="en-US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Zona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Fasciculata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(produces glucocorticoids : </a:t>
            </a:r>
            <a:r>
              <a:rPr lang="en-US" sz="2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algn="l" rtl="0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i="1" dirty="0" smtClean="0">
                <a:solidFill>
                  <a:srgbClr val="002060"/>
                </a:solidFill>
                <a:latin typeface="Cambria" pitchFamily="18" charset="0"/>
              </a:rPr>
              <a:t>Inner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    </a:t>
            </a:r>
            <a:r>
              <a:rPr lang="en-US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Zona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Reticularis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(produces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sex steroid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hormones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algn="l" rtl="0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endParaRPr lang="ar-EG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Synthesis of adrenal cortical hormones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 descr="C:\Users\ALWALY\Documents\lippincot photos\c18\18_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777548"/>
            <a:ext cx="4786346" cy="50804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2714620"/>
            <a:ext cx="440781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Cholesterol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is the precursor of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all classes of steroid hormones</a:t>
            </a:r>
            <a:endParaRPr lang="ar-EG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2428860" y="2071678"/>
            <a:ext cx="378621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43372" y="3500438"/>
            <a:ext cx="250033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4143372" y="3500438"/>
            <a:ext cx="114300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43372" y="3500438"/>
            <a:ext cx="2357454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3821901" y="3821909"/>
            <a:ext cx="1857388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28575">
            <a:solidFill>
              <a:srgbClr val="0070C0"/>
            </a:solidFill>
          </a:ln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Mechanism of action of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b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adrenal cortical (steroid) hormones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43" name="Picture 2" descr="F:\lippincot photos\c18\18_0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56" y="2332038"/>
            <a:ext cx="5286375" cy="4311672"/>
          </a:xfrm>
        </p:spPr>
      </p:pic>
      <p:sp>
        <p:nvSpPr>
          <p:cNvPr id="4" name="TextBox 3"/>
          <p:cNvSpPr txBox="1"/>
          <p:nvPr/>
        </p:nvSpPr>
        <p:spPr>
          <a:xfrm>
            <a:off x="1214414" y="3571876"/>
            <a:ext cx="124341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defRPr/>
            </a:pP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Cytosolic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Receptors</a:t>
            </a:r>
            <a:endParaRPr lang="ar-EG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57422" y="3214687"/>
            <a:ext cx="1524003" cy="571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1714488"/>
            <a:ext cx="850112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Adrenal Cortical (Steroid) hormones belong to group I hormones</a:t>
            </a:r>
            <a:endParaRPr lang="ar-EG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5500702"/>
            <a:ext cx="197068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HRE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genes</a:t>
            </a:r>
            <a:endParaRPr lang="ar-EG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43174" y="4643446"/>
            <a:ext cx="135732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786050" y="3786190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472" y="4572008"/>
            <a:ext cx="226446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Hormone Receptor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</a:t>
            </a:r>
            <a:endParaRPr lang="ar-EG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43702" y="5357826"/>
            <a:ext cx="1735090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Transcription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genes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increased</a:t>
            </a:r>
            <a:endParaRPr lang="ar-EG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000628" y="5572140"/>
            <a:ext cx="1643074" cy="7143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Glucocorticoids 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(as Cortisol)</a:t>
            </a:r>
            <a:endParaRPr lang="ar-EG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Action: on Metabolism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 increase of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gluconeogenesis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(in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algn="l" rtl="0">
              <a:buNone/>
            </a:pPr>
            <a:endParaRPr lang="en-US" sz="1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Proteins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 increase amino acids uptake by the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for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gluconeogenesis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So, increase proteolysis in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skeletal muscles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to give amino acids.</a:t>
            </a:r>
          </a:p>
          <a:p>
            <a:pPr algn="l" rtl="0">
              <a:buNone/>
            </a:pPr>
            <a:endParaRPr lang="en-US" sz="1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Lipids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 increase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ketogenesis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in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increase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lipolysis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in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adipose tissue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ar-EG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829196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ctr" rtl="0">
              <a:buNone/>
            </a:pPr>
            <a:endParaRPr lang="en-US" sz="1100" dirty="0" smtClean="0"/>
          </a:p>
          <a:p>
            <a:pPr algn="ctr" rtl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Regulation</a:t>
            </a:r>
          </a:p>
          <a:p>
            <a:pPr algn="ctr" rtl="0">
              <a:buNone/>
            </a:pPr>
            <a:endParaRPr lang="en-US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1- 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ACTH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</a:t>
            </a:r>
            <a:r>
              <a:rPr lang="en-US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drenocorticotrophic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hormone) of anterior </a:t>
            </a:r>
            <a:r>
              <a:rPr lang="en-US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pitutary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by feedback control by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c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orticitrophin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releasing hormone (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CRH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): increased cortisol secretion (or synthetic  glucocorticoids) suppresses secretion of CRH. </a:t>
            </a:r>
          </a:p>
          <a:p>
            <a:pPr algn="l" rtl="0">
              <a:buNone/>
            </a:pPr>
            <a:r>
              <a:rPr lang="en-US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(HPA axis is the main regulation of </a:t>
            </a:r>
            <a:r>
              <a:rPr lang="en-US" sz="2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secretion by adrenal cortex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algn="l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Stress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induces sudden large increase in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CRH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that increases ACTH &amp;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cortisol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algn="l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3- 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Diurnal rhythm of plasma 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cortisol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Levels of cortisol in blood is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highest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at the start of day &amp;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lowest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at sleep.</a:t>
            </a:r>
          </a:p>
          <a:p>
            <a:pPr algn="l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Glucocorticoids 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(as Cortisol) </a:t>
            </a:r>
            <a:r>
              <a:rPr lang="en-US" sz="2000" i="1" dirty="0" smtClean="0">
                <a:solidFill>
                  <a:srgbClr val="FF0000"/>
                </a:solidFill>
                <a:latin typeface="Cambria" pitchFamily="18" charset="0"/>
              </a:rPr>
              <a:t>cont.</a:t>
            </a:r>
            <a:endParaRPr lang="ar-EG" sz="2000" i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Mineralocorticoids 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(as </a:t>
            </a:r>
            <a:r>
              <a:rPr lang="en-US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Aldesterone</a:t>
            </a:r>
            <a:r>
              <a:rPr lang="en-US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</a:t>
            </a:r>
            <a:endParaRPr lang="ar-EG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ctr" rtl="0">
              <a:buNone/>
            </a:pPr>
            <a:endParaRPr lang="en-US" sz="31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31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Action: Electrolyte balance (Na+ &amp; K+) </a:t>
            </a:r>
          </a:p>
          <a:p>
            <a:pPr algn="l" rtl="0">
              <a:buNone/>
            </a:pP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BY:    </a:t>
            </a:r>
            <a:r>
              <a:rPr lang="en-US" sz="2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Renin-Angiotensin</a:t>
            </a: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System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algn="ctr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</a:t>
            </a:r>
            <a:r>
              <a:rPr lang="en-US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Angiotensinogen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(in liver, inactive)</a:t>
            </a:r>
          </a:p>
          <a:p>
            <a:pPr algn="ctr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</a:t>
            </a:r>
            <a:r>
              <a:rPr lang="en-US" sz="2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Renin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algn="l" rtl="0">
              <a:buNone/>
            </a:pPr>
            <a:r>
              <a:rPr lang="en-US" sz="17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700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(synth. by kidney)</a:t>
            </a: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</a:t>
            </a:r>
            <a:r>
              <a:rPr lang="en-US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Angiotensin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I</a:t>
            </a: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</a:t>
            </a:r>
          </a:p>
          <a:p>
            <a:pPr algn="l" rtl="0">
              <a:buNone/>
            </a:pP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</a:t>
            </a:r>
            <a:r>
              <a:rPr lang="en-US" sz="2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Angiotensin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Converting Enzyme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</a:t>
            </a:r>
            <a:r>
              <a:rPr lang="en-US" sz="2000" i="1" dirty="0" smtClean="0">
                <a:solidFill>
                  <a:srgbClr val="002060"/>
                </a:solidFill>
                <a:latin typeface="Cambria" pitchFamily="18" charset="0"/>
              </a:rPr>
              <a:t>(ACE)</a:t>
            </a:r>
          </a:p>
          <a:p>
            <a:pPr algn="ctr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r>
              <a:rPr lang="en-US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Angiotensin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II</a:t>
            </a: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Aldesterone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(from adrenal cortex)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72198" y="3286124"/>
            <a:ext cx="2398542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i="1" u="sng" dirty="0" smtClean="0">
                <a:solidFill>
                  <a:srgbClr val="FF0000"/>
                </a:solidFill>
              </a:rPr>
              <a:t>In tubules of kidney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 Na+ excretion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K+ excretions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Hypernatremia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hypokalemia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BP</a:t>
            </a:r>
            <a:endParaRPr lang="ar-E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Down Arrow 8"/>
          <p:cNvSpPr/>
          <p:nvPr/>
        </p:nvSpPr>
        <p:spPr>
          <a:xfrm rot="3504589" flipH="1" flipV="1">
            <a:off x="5611212" y="5306415"/>
            <a:ext cx="308157" cy="767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0" name="Down Arrow 9"/>
          <p:cNvSpPr/>
          <p:nvPr/>
        </p:nvSpPr>
        <p:spPr>
          <a:xfrm flipH="1">
            <a:off x="4571999" y="3071810"/>
            <a:ext cx="45719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1" name="Down Arrow 10"/>
          <p:cNvSpPr/>
          <p:nvPr/>
        </p:nvSpPr>
        <p:spPr>
          <a:xfrm flipH="1">
            <a:off x="4572000" y="4214818"/>
            <a:ext cx="45719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2" name="Down Arrow 11"/>
          <p:cNvSpPr/>
          <p:nvPr/>
        </p:nvSpPr>
        <p:spPr>
          <a:xfrm>
            <a:off x="4572000" y="5357826"/>
            <a:ext cx="7143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3" name="Down Arrow 12"/>
          <p:cNvSpPr/>
          <p:nvPr/>
        </p:nvSpPr>
        <p:spPr>
          <a:xfrm>
            <a:off x="7072330" y="4214818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4" name="Down Arrow 13"/>
          <p:cNvSpPr/>
          <p:nvPr/>
        </p:nvSpPr>
        <p:spPr>
          <a:xfrm>
            <a:off x="7000892" y="5072074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 rtl="0">
              <a:buNone/>
            </a:pPr>
            <a:endParaRPr lang="en-US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Regulation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1-Renin (of the kidney)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increased in response to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low blood volume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or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sodium loss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2- Potassium (</a:t>
            </a:r>
            <a:r>
              <a:rPr lang="en-US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hyperkalemia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 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</a:t>
            </a:r>
            <a:r>
              <a:rPr lang="en-US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hyperkalemia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(increase blood K+) stimulates release of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aldesterone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from adrenal cortex.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3- ACTH </a:t>
            </a:r>
            <a:r>
              <a:rPr lang="en-US" sz="2000" i="1" dirty="0" smtClean="0">
                <a:solidFill>
                  <a:srgbClr val="FF0000"/>
                </a:solidFill>
                <a:latin typeface="Cambria" pitchFamily="18" charset="0"/>
              </a:rPr>
              <a:t>(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ONLY</a:t>
            </a:r>
            <a:r>
              <a:rPr lang="en-US" sz="2000" i="1" dirty="0" smtClean="0">
                <a:solidFill>
                  <a:srgbClr val="FF0000"/>
                </a:solidFill>
                <a:latin typeface="Cambria" pitchFamily="18" charset="0"/>
              </a:rPr>
              <a:t> IN STRESS)</a:t>
            </a:r>
            <a:endParaRPr lang="ar-EG" sz="20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Mineralocorticoids 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(as </a:t>
            </a:r>
            <a:r>
              <a:rPr lang="en-US" sz="32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Aldesterone</a:t>
            </a: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 </a:t>
            </a:r>
            <a:r>
              <a:rPr lang="en-US" sz="2200" i="1" dirty="0" smtClean="0">
                <a:solidFill>
                  <a:srgbClr val="FF0000"/>
                </a:solidFill>
                <a:latin typeface="Cambria" pitchFamily="18" charset="0"/>
              </a:rPr>
              <a:t>cont.</a:t>
            </a:r>
            <a:endParaRPr lang="ar-EG" sz="2200" i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1849</Words>
  <Application>Microsoft Office PowerPoint</Application>
  <PresentationFormat>On-screen Show (4:3)</PresentationFormat>
  <Paragraphs>348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Adrenal Cortical Hormones</vt:lpstr>
      <vt:lpstr>Objectives of the Lecture</vt:lpstr>
      <vt:lpstr>Structure of the adrenal cortex</vt:lpstr>
      <vt:lpstr>Synthesis of adrenal cortical hormones</vt:lpstr>
      <vt:lpstr>Mechanism of action of  adrenal cortical (steroid) hormones</vt:lpstr>
      <vt:lpstr>Glucocorticoids (as Cortisol)</vt:lpstr>
      <vt:lpstr>Glucocorticoids (as Cortisol) cont.</vt:lpstr>
      <vt:lpstr>Mineralocorticoids (as Aldesterone)</vt:lpstr>
      <vt:lpstr>Mineralocorticoids (as Aldesterone) cont.</vt:lpstr>
      <vt:lpstr>Adrenal  hyperfunction</vt:lpstr>
      <vt:lpstr>Causes of adrenal hyperfunction (Cushing`s syndrome)</vt:lpstr>
      <vt:lpstr>Biochemical &amp; clinical concepts  of Cushing`s syndrome</vt:lpstr>
      <vt:lpstr>Laboratory investigations of adrenal hyperfunction (Cushing`s syndrome)</vt:lpstr>
      <vt:lpstr>Laboratory investigations of adrenal hyperfunction (Cushing`s syndrome)</vt:lpstr>
      <vt:lpstr>Laboratory investigations of adrenal hyperfunction (Cushing`s syndrome)</vt:lpstr>
      <vt:lpstr>Laboratory investigations of adrenal hyperfunction (Cushing`s syndrome)</vt:lpstr>
      <vt:lpstr>Laboratory investigations of adrenal hyperfunction (Cushing`s syndrome)</vt:lpstr>
      <vt:lpstr>Laboratory investigations of adrenal hyperfunction (Cushing`s syndrome)</vt:lpstr>
      <vt:lpstr>Laboratory investigations of adrenal hyperfunction (Cushing`s syndrome)</vt:lpstr>
      <vt:lpstr>Laboratory investigations of adrenal hyperfunction (Cushing`s syndrome)</vt:lpstr>
      <vt:lpstr>Adrenal insufficiency   (Addison`s disease)</vt:lpstr>
      <vt:lpstr>Adrenal insufficiency   (Addison`s disease)</vt:lpstr>
      <vt:lpstr>Adrenal insufficiency   (Addison`s disease)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Adrenal Cortex</dc:title>
  <dc:creator>ALWALY</dc:creator>
  <cp:lastModifiedBy>ALWALY</cp:lastModifiedBy>
  <cp:revision>187</cp:revision>
  <dcterms:created xsi:type="dcterms:W3CDTF">2012-09-27T07:55:30Z</dcterms:created>
  <dcterms:modified xsi:type="dcterms:W3CDTF">2012-10-07T17:44:18Z</dcterms:modified>
</cp:coreProperties>
</file>